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90" r:id="rId5"/>
    <p:sldId id="291" r:id="rId6"/>
    <p:sldId id="277" r:id="rId7"/>
    <p:sldId id="278" r:id="rId8"/>
    <p:sldId id="279" r:id="rId9"/>
    <p:sldId id="276" r:id="rId10"/>
    <p:sldId id="293" r:id="rId11"/>
    <p:sldId id="292" r:id="rId12"/>
    <p:sldId id="280" r:id="rId13"/>
    <p:sldId id="281" r:id="rId14"/>
    <p:sldId id="282" r:id="rId15"/>
    <p:sldId id="260" r:id="rId16"/>
    <p:sldId id="284" r:id="rId17"/>
    <p:sldId id="285" r:id="rId18"/>
    <p:sldId id="286" r:id="rId19"/>
    <p:sldId id="283" r:id="rId20"/>
    <p:sldId id="287" r:id="rId21"/>
    <p:sldId id="288" r:id="rId22"/>
    <p:sldId id="289" r:id="rId23"/>
    <p:sldId id="268" r:id="rId24"/>
    <p:sldId id="269" r:id="rId25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0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9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0_1">
    <p:bg>
      <p:bgPr>
        <a:solidFill>
          <a:srgbClr val="9DD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11;p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2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13;p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15;p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17;p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19;p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21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23;p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25;p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27;p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29;p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31;p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_1_1_1_1_1_1_1_1_1"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Google Shape;33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for title"/>
          <p:cNvSpPr txBox="1">
            <a:spLocks noGrp="1"/>
          </p:cNvSpPr>
          <p:nvPr>
            <p:ph type="title"/>
          </p:nvPr>
        </p:nvSpPr>
        <p:spPr>
          <a:xfrm>
            <a:off x="790575" y="542925"/>
            <a:ext cx="7591425" cy="5715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3" name="Placeholder for body"/>
          <p:cNvSpPr txBox="1">
            <a:spLocks noGrp="1"/>
          </p:cNvSpPr>
          <p:nvPr>
            <p:ph type="body"/>
          </p:nvPr>
        </p:nvSpPr>
        <p:spPr>
          <a:xfrm>
            <a:off x="723900" y="1152525"/>
            <a:ext cx="7686675" cy="3419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437009195" r:id="rId1"/>
    <p:sldLayoutId id="2437009196" r:id="rId2"/>
    <p:sldLayoutId id="2437009197" r:id="rId3"/>
    <p:sldLayoutId id="2437009198" r:id="rId4"/>
    <p:sldLayoutId id="2437009199" r:id="rId5"/>
    <p:sldLayoutId id="2437009200" r:id="rId6"/>
    <p:sldLayoutId id="2437009201" r:id="rId7"/>
    <p:sldLayoutId id="2437009202" r:id="rId8"/>
    <p:sldLayoutId id="2437009203" r:id="rId9"/>
    <p:sldLayoutId id="2437009204" r:id="rId10"/>
    <p:sldLayoutId id="2437009205" r:id="rId11"/>
    <p:sldLayoutId id="2437009206" r:id="rId12"/>
    <p:sldLayoutId id="2437009207" r:id="rId13"/>
  </p:sldLayoutIdLst>
  <p:txStyles>
    <p:titleStyle>
      <a:defPPr algn="l">
        <a:defRPr kern="1200"/>
      </a:defPPr>
      <a:lvl1pPr algn="l">
        <a:defRPr sz="1400" kern="1200"/>
      </a:lvl1pPr>
      <a:lvl2pPr algn="l">
        <a:defRPr sz="1400" kern="1200"/>
      </a:lvl2pPr>
      <a:lvl3pPr algn="l">
        <a:defRPr sz="1400" kern="1200"/>
      </a:lvl3pPr>
      <a:lvl4pPr algn="l">
        <a:defRPr sz="1400" kern="1200"/>
      </a:lvl4pPr>
      <a:lvl5pPr algn="l">
        <a:defRPr sz="1400" kern="1200"/>
      </a:lvl5pPr>
      <a:lvl6pPr algn="l">
        <a:defRPr sz="1400" kern="1200"/>
      </a:lvl6pPr>
      <a:lvl7pPr algn="l">
        <a:defRPr sz="1400" kern="1200"/>
      </a:lvl7pPr>
      <a:lvl8pPr algn="l">
        <a:defRPr sz="1400" kern="1200"/>
      </a:lvl8pPr>
      <a:lvl9pPr algn="l">
        <a:defRPr sz="1400" kern="1200"/>
      </a:lvl9pPr>
      <a:extLst/>
    </p:titleStyle>
    <p:bodyStyle>
      <a:defPPr algn="l">
        <a:defRPr kern="1200"/>
      </a:defPPr>
      <a:lvl1pPr algn="l">
        <a:defRPr sz="1400" kern="1200"/>
      </a:lvl1pPr>
      <a:lvl2pPr algn="l">
        <a:defRPr sz="1400" kern="1200"/>
      </a:lvl2pPr>
      <a:lvl3pPr algn="l">
        <a:defRPr sz="1400" kern="1200"/>
      </a:lvl3pPr>
      <a:lvl4pPr algn="l">
        <a:defRPr sz="1400" kern="1200"/>
      </a:lvl4pPr>
      <a:lvl5pPr algn="l">
        <a:defRPr sz="1400" kern="1200"/>
      </a:lvl5pPr>
      <a:lvl6pPr algn="l">
        <a:defRPr sz="1400" kern="1200"/>
      </a:lvl6pPr>
      <a:lvl7pPr algn="l">
        <a:defRPr sz="1400" kern="1200"/>
      </a:lvl7pPr>
      <a:lvl8pPr algn="l">
        <a:defRPr sz="1400" kern="1200"/>
      </a:lvl8pPr>
      <a:lvl9pPr algn="l">
        <a:defRPr sz="1400" kern="1200"/>
      </a:lvl9pPr>
      <a:extLst/>
    </p:bodyStyle>
    <p:otherStyle>
      <a:defPPr algn="l">
        <a:defRPr kern="1200"/>
      </a:defPPr>
      <a:lvl1pPr algn="l">
        <a:defRPr sz="1400" kern="1200"/>
      </a:lvl1pPr>
      <a:lvl2pPr algn="l">
        <a:defRPr sz="1400" kern="1200"/>
      </a:lvl2pPr>
      <a:lvl3pPr algn="l">
        <a:defRPr sz="1400" kern="1200"/>
      </a:lvl3pPr>
      <a:lvl4pPr algn="l">
        <a:defRPr sz="1400" kern="1200"/>
      </a:lvl4pPr>
      <a:lvl5pPr algn="l">
        <a:defRPr sz="1400" kern="1200"/>
      </a:lvl5pPr>
      <a:lvl6pPr algn="l">
        <a:defRPr sz="1400" kern="1200"/>
      </a:lvl6pPr>
      <a:lvl7pPr algn="l">
        <a:defRPr sz="1400" kern="1200"/>
      </a:lvl7pPr>
      <a:lvl8pPr algn="l">
        <a:defRPr sz="1400" kern="1200"/>
      </a:lvl8pPr>
      <a:lvl9pPr algn="l">
        <a:defRPr sz="1400" kern="1200"/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543050"/>
          <a:ext cx="8229600" cy="2857500"/>
          <a:chOff x="914400" y="1543050"/>
          <a:chExt cx="8229600" cy="2857500"/>
        </a:xfrm>
      </p:grpSpPr>
      <p:sp>
        <p:nvSpPr>
          <p:cNvPr id="2" name="CasellaDiTesto 1"/>
          <p:cNvSpPr txBox="1"/>
          <p:nvPr/>
        </p:nvSpPr>
        <p:spPr>
          <a:xfrm>
            <a:off x="1828800" y="1543050"/>
            <a:ext cx="5486400" cy="175432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Pubblici</a:t>
            </a:r>
            <a:r>
              <a:rPr lang="en-US" sz="40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esercizi</a:t>
            </a:r>
            <a:r>
              <a:rPr lang="en-US" sz="40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                    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cosa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è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accaduto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negli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ultimi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10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anni</a:t>
            </a:r>
            <a:endParaRPr lang="en-US" sz="2800" b="1" u="none" strike="noStrike" cap="none" spc="0" dirty="0" smtClean="0">
              <a:solidFill>
                <a:srgbClr val="5A9E91">
                  <a:alpha val="100000"/>
                </a:srgbClr>
              </a:solidFill>
              <a:latin typeface="Calibri"/>
            </a:endParaRPr>
          </a:p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71600" y="2621138"/>
            <a:ext cx="7315200" cy="40011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Franklin Gothic Medium Cond" panose="020B0606030402020204" pitchFamily="34" charset="0"/>
              </a:rPr>
              <a:t>a Modena e </a:t>
            </a:r>
            <a:r>
              <a:rPr lang="en-US" sz="20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Franklin Gothic Medium Cond" panose="020B0606030402020204" pitchFamily="34" charset="0"/>
              </a:rPr>
              <a:t>in </a:t>
            </a:r>
            <a:r>
              <a:rPr lang="en-US" sz="2000" b="1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Franklin Gothic Medium Cond" panose="020B0606030402020204" pitchFamily="34" charset="0"/>
              </a:rPr>
              <a:t>Regione</a:t>
            </a:r>
            <a:r>
              <a:rPr lang="en-US" sz="20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Franklin Gothic Medium Cond" panose="020B0606030402020204" pitchFamily="34" charset="0"/>
              </a:rPr>
              <a:t> </a:t>
            </a: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84301"/>
            <a:ext cx="24574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051430"/>
            <a:ext cx="4067944" cy="10479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3629025"/>
          <a:chOff x="914400" y="1028700"/>
          <a:chExt cx="8229600" cy="3629025"/>
        </a:xfrm>
      </p:grpSpPr>
      <p:sp>
        <p:nvSpPr>
          <p:cNvPr id="2" name="CasellaDiTesto 1"/>
          <p:cNvSpPr txBox="1"/>
          <p:nvPr/>
        </p:nvSpPr>
        <p:spPr>
          <a:xfrm>
            <a:off x="914400" y="1028700"/>
            <a:ext cx="7315200" cy="40005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>
                <a:solidFill>
                  <a:srgbClr val="5A9E91">
                    <a:alpha val="100000"/>
                  </a:srgbClr>
                </a:solidFill>
                <a:latin typeface="Calibri"/>
              </a:rPr>
              <a:t>Obiettivo dell'Analisi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914400" y="1800225"/>
            <a:ext cx="7315200" cy="2677656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Confrontare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l'evoluzione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dei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pubblici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esercizi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negli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ultimi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dieci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anni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Focus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sul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comune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Modena e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sugli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altri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comuni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della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aggregati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.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
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Alcune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note </a:t>
            </a:r>
            <a:r>
              <a:rPr lang="en-US" sz="2800" u="none" strike="noStrike" cap="none" spc="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sulla</a:t>
            </a:r>
            <a:r>
              <a:rPr lang="en-US" sz="28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presenza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di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extracomunitari</a:t>
            </a:r>
            <a:r>
              <a:rPr lang="en-US" sz="2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</a:t>
            </a: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371950"/>
            <a:ext cx="1907704" cy="77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1022373"/>
            <a:ext cx="7315200" cy="95410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Ristorazione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                                    </a:t>
            </a:r>
          </a:p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in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di Modena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76480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1206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1395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+189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(+16%).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1022373"/>
            <a:ext cx="7315200" cy="95410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Ristorazione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                                    </a:t>
            </a:r>
          </a:p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nel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comune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di Modena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76480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323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446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+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123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(+38%).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0218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1022373"/>
            <a:ext cx="7315200" cy="95410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Ristorazione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                                    </a:t>
            </a:r>
          </a:p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in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di 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Modena (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esclusa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Modena)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76480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883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949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+66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(+7%).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2842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344807"/>
            <a:ext cx="7315200" cy="1384995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Ristorazione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                                    </a:t>
            </a:r>
          </a:p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in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di Modena                           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gestite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da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taliani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e UE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1069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1137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+68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(+6%).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139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344807"/>
            <a:ext cx="7315200" cy="1384995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Ristorazione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                                    </a:t>
            </a:r>
          </a:p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in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di Modena                           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gestite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da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Extra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UE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121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219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+ 98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(+ 81%).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867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267494"/>
            <a:ext cx="7315200" cy="1384995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Ristorazione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                                    </a:t>
            </a:r>
          </a:p>
          <a:p>
            <a:pPr lvl="0" fontAlgn="t"/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in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</a:rPr>
              <a:t>di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</a:rPr>
              <a:t>Modena quote 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</a:rPr>
              <a:t>%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: UE, Extra UE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ed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Italiani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2554545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lvl="0" fontAlgn="base"/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2014 : 1% UE, 10% Extra UE          89% </a:t>
            </a:r>
            <a:r>
              <a:rPr lang="en-US" sz="400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Italiani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2</a:t>
            </a:r>
            <a:r>
              <a:rPr lang="en-US" sz="4000" dirty="0" smtClean="0">
                <a:solidFill>
                  <a:srgbClr val="003F4F">
                    <a:alpha val="100000"/>
                  </a:srgbClr>
                </a:solidFill>
              </a:rPr>
              <a:t>% UE(+1),16%Extra UE (+6)          82% </a:t>
            </a:r>
            <a:r>
              <a:rPr lang="en-US" sz="4000" dirty="0" err="1" smtClean="0">
                <a:solidFill>
                  <a:srgbClr val="003F4F">
                    <a:alpha val="100000"/>
                  </a:srgbClr>
                </a:solidFill>
              </a:rPr>
              <a:t>Italiani</a:t>
            </a:r>
            <a:r>
              <a:rPr lang="en-US" sz="4000" dirty="0" smtClean="0">
                <a:solidFill>
                  <a:srgbClr val="003F4F">
                    <a:alpha val="100000"/>
                  </a:srgbClr>
                </a:solidFill>
              </a:rPr>
              <a:t> (-7)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7446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1022373"/>
            <a:ext cx="7315200" cy="95410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Bar</a:t>
            </a:r>
          </a:p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in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di Modena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76480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1524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1343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-181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(-12%).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3516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1022373"/>
            <a:ext cx="7315200" cy="95410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Bar</a:t>
            </a:r>
          </a:p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nel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comune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di 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Modena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76480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482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430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-52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(-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10%).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50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1022373"/>
            <a:ext cx="7315200" cy="95410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Bar</a:t>
            </a:r>
          </a:p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in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di 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Modena (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esclusa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Modena)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76480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1042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 913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-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127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(-12%).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7851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344807"/>
            <a:ext cx="7315200" cy="1384995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Bar                                     </a:t>
            </a:r>
          </a:p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in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di Modena                           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gestite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da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taliani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e UE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1246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1001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- 244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(- 19%).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3924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344807"/>
            <a:ext cx="7315200" cy="1384995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Bar                                     </a:t>
            </a:r>
          </a:p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in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di Modena                           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gestite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da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xtra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UE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249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310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+ 61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(+ 25%).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8984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267494"/>
            <a:ext cx="7315200" cy="1384995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Bar                                     </a:t>
            </a:r>
          </a:p>
          <a:p>
            <a:pPr lvl="0" fontAlgn="t"/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a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ttive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in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Provincia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</a:rPr>
              <a:t>di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</a:rPr>
              <a:t>Modena quote 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</a:rPr>
              <a:t>%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: UE, Extra UE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ed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Italiani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2554545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lvl="0" fontAlgn="base"/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2014 : 3% UE, 17% Extra UE             		80% </a:t>
            </a:r>
            <a:r>
              <a:rPr lang="en-US" sz="400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Italiani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
2024: </a:t>
            </a:r>
            <a:r>
              <a:rPr lang="en-US" sz="4000" dirty="0" smtClean="0">
                <a:solidFill>
                  <a:srgbClr val="003F4F">
                    <a:alpha val="100000"/>
                  </a:srgbClr>
                </a:solidFill>
              </a:rPr>
              <a:t>3% UE (=), 24%Extra UE (+7)          		73% </a:t>
            </a:r>
            <a:r>
              <a:rPr lang="en-US" sz="4000" dirty="0" err="1" smtClean="0">
                <a:solidFill>
                  <a:srgbClr val="003F4F">
                    <a:alpha val="100000"/>
                  </a:srgbClr>
                </a:solidFill>
              </a:rPr>
              <a:t>Italiani</a:t>
            </a:r>
            <a:r>
              <a:rPr lang="en-US" sz="4000" dirty="0" smtClean="0">
                <a:solidFill>
                  <a:srgbClr val="003F4F">
                    <a:alpha val="100000"/>
                  </a:srgbClr>
                </a:solidFill>
              </a:rPr>
              <a:t> (-7)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9897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827584" y="1059582"/>
            <a:ext cx="7315200" cy="52322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Evoluzione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Regionale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Ristorazione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14400" y="1800225"/>
            <a:ext cx="7315200" cy="2308324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lvl="0" fontAlgn="base"/>
            <a:r>
              <a:rPr lang="it-IT" sz="3600" dirty="0">
                <a:solidFill>
                  <a:srgbClr val="003F4F">
                    <a:alpha val="100000"/>
                  </a:srgbClr>
                </a:solidFill>
              </a:rPr>
              <a:t>2013:    </a:t>
            </a:r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7.198 imprese</a:t>
            </a:r>
            <a:endParaRPr lang="it-IT" sz="3600" dirty="0">
              <a:solidFill>
                <a:srgbClr val="003F4F">
                  <a:alpha val="100000"/>
                </a:srgbClr>
              </a:solidFill>
            </a:endParaRPr>
          </a:p>
          <a:p>
            <a:pPr lvl="0" fontAlgn="base"/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2024:    8.528 imprese</a:t>
            </a:r>
          </a:p>
          <a:p>
            <a:pPr lvl="0" fontAlgn="base"/>
            <a:endParaRPr lang="it-IT" sz="3600" dirty="0">
              <a:solidFill>
                <a:srgbClr val="003F4F">
                  <a:alpha val="100000"/>
                </a:srgbClr>
              </a:solidFill>
            </a:endParaRPr>
          </a:p>
          <a:p>
            <a:pPr lvl="0" fontAlgn="base"/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→ </a:t>
            </a:r>
            <a:r>
              <a:rPr lang="it-IT" sz="3600" dirty="0">
                <a:solidFill>
                  <a:srgbClr val="003F4F">
                    <a:alpha val="100000"/>
                  </a:srgbClr>
                </a:solidFill>
              </a:rPr>
              <a:t>Variazione: </a:t>
            </a:r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+1.330 imprese (+ 19%</a:t>
            </a:r>
            <a:r>
              <a:rPr lang="en-US" sz="36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)</a:t>
            </a:r>
            <a:endParaRPr lang="en-US" sz="36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443958"/>
            <a:ext cx="1665362" cy="728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344807"/>
            <a:ext cx="7315200" cy="95410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Evoluzione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Regionale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Ristorazione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gestite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da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taliani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e UE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6.518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7.125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+ 607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(+9%).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7408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344807"/>
            <a:ext cx="7315200" cy="95410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Evoluzione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Regionale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Ristorazione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gestite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da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xtra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UE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597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1.180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+ 583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(+ 98%).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1595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267494"/>
            <a:ext cx="7315200" cy="1384995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Evoluzione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Regionale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mprese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Ristorazione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</a:rPr>
              <a:t>quote 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</a:rPr>
              <a:t>%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:                                	UE, Extra UE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ed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Italiani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2554545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lvl="0" fontAlgn="base"/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2014 : 2% UE, 8% Extra UE          90% </a:t>
            </a:r>
            <a:r>
              <a:rPr lang="en-US" sz="400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Italiani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
2024: </a:t>
            </a:r>
            <a:r>
              <a:rPr lang="en-US" sz="4000" dirty="0" smtClean="0">
                <a:solidFill>
                  <a:srgbClr val="003F4F">
                    <a:alpha val="100000"/>
                  </a:srgbClr>
                </a:solidFill>
              </a:rPr>
              <a:t>2% UE(=),14% </a:t>
            </a:r>
            <a:r>
              <a:rPr lang="en-US" sz="4000" dirty="0">
                <a:solidFill>
                  <a:srgbClr val="003F4F">
                    <a:alpha val="100000"/>
                  </a:srgbClr>
                </a:solidFill>
              </a:rPr>
              <a:t>Extra UE </a:t>
            </a:r>
            <a:r>
              <a:rPr lang="en-US" sz="4000" dirty="0" smtClean="0">
                <a:solidFill>
                  <a:srgbClr val="003F4F">
                    <a:alpha val="100000"/>
                  </a:srgbClr>
                </a:solidFill>
              </a:rPr>
              <a:t>(+6)         84% </a:t>
            </a:r>
            <a:r>
              <a:rPr lang="en-US" sz="4000" dirty="0" err="1" smtClean="0">
                <a:solidFill>
                  <a:srgbClr val="003F4F">
                    <a:alpha val="100000"/>
                  </a:srgbClr>
                </a:solidFill>
              </a:rPr>
              <a:t>Italiani</a:t>
            </a:r>
            <a:r>
              <a:rPr lang="en-US" sz="4000" dirty="0" smtClean="0">
                <a:solidFill>
                  <a:srgbClr val="003F4F">
                    <a:alpha val="100000"/>
                  </a:srgbClr>
                </a:solidFill>
              </a:rPr>
              <a:t> (-6)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765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827584" y="1059582"/>
            <a:ext cx="7315200" cy="52322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Evoluzione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Regionale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Bar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14400" y="1800225"/>
            <a:ext cx="7315200" cy="2308324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lvl="0" fontAlgn="base"/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2014:    11.883 imprese</a:t>
            </a:r>
            <a:endParaRPr lang="it-IT" sz="3600" dirty="0">
              <a:solidFill>
                <a:srgbClr val="003F4F">
                  <a:alpha val="100000"/>
                </a:srgbClr>
              </a:solidFill>
            </a:endParaRPr>
          </a:p>
          <a:p>
            <a:pPr lvl="0" fontAlgn="base"/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2024:    10.026 imprese</a:t>
            </a:r>
          </a:p>
          <a:p>
            <a:pPr lvl="0" fontAlgn="base"/>
            <a:endParaRPr lang="it-IT" sz="3600" dirty="0">
              <a:solidFill>
                <a:srgbClr val="003F4F">
                  <a:alpha val="100000"/>
                </a:srgbClr>
              </a:solidFill>
            </a:endParaRPr>
          </a:p>
          <a:p>
            <a:pPr lvl="0" fontAlgn="base"/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→ </a:t>
            </a:r>
            <a:r>
              <a:rPr lang="it-IT" sz="3600" dirty="0">
                <a:solidFill>
                  <a:srgbClr val="003F4F">
                    <a:alpha val="100000"/>
                  </a:srgbClr>
                </a:solidFill>
              </a:rPr>
              <a:t>Variazione: </a:t>
            </a:r>
            <a:r>
              <a:rPr lang="it-IT" sz="3600" dirty="0" smtClean="0">
                <a:solidFill>
                  <a:srgbClr val="003F4F">
                    <a:alpha val="100000"/>
                  </a:srgbClr>
                </a:solidFill>
              </a:rPr>
              <a:t>-1.857 imprese (- 15%</a:t>
            </a:r>
            <a:r>
              <a:rPr lang="en-US" sz="36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)</a:t>
            </a:r>
            <a:endParaRPr lang="en-US" sz="36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443958"/>
            <a:ext cx="1665362" cy="7284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4392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344807"/>
            <a:ext cx="7315200" cy="95410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Evoluzione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Regionale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Bar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gestite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da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5A9E91">
                    <a:alpha val="100000"/>
                  </a:srgbClr>
                </a:solidFill>
                <a:latin typeface="Calibri"/>
              </a:rPr>
              <a:t>I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taliani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e UE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10.392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7.995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-2.397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(-23%).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0358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344807"/>
            <a:ext cx="7315200" cy="95410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Evoluzione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Regionale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Bar      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gestite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da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xtra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UE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1938992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2014: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1.371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2024: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1.852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.
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Variazione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: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+ 481 </a:t>
            </a:r>
            <a:r>
              <a:rPr lang="en-US" sz="4000" u="none" strike="noStrike" cap="none" spc="0" dirty="0" err="1">
                <a:solidFill>
                  <a:srgbClr val="003F4F">
                    <a:alpha val="100000"/>
                  </a:srgbClr>
                </a:solidFill>
                <a:latin typeface="Calibri"/>
              </a:rPr>
              <a:t>imprese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(+ 35%).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4504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714625"/>
          <a:chOff x="914400" y="1028700"/>
          <a:chExt cx="8229600" cy="2714625"/>
        </a:xfrm>
      </p:grpSpPr>
      <p:sp>
        <p:nvSpPr>
          <p:cNvPr id="2" name="CasellaDiTesto 1"/>
          <p:cNvSpPr txBox="1"/>
          <p:nvPr/>
        </p:nvSpPr>
        <p:spPr>
          <a:xfrm>
            <a:off x="1259632" y="267494"/>
            <a:ext cx="7315200" cy="1384995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Evoluzione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Regionale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mprese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settore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Bar  </a:t>
            </a:r>
            <a:r>
              <a:rPr lang="en-US" sz="2800" b="1" dirty="0" smtClean="0">
                <a:solidFill>
                  <a:srgbClr val="5A9E91">
                    <a:alpha val="100000"/>
                  </a:srgbClr>
                </a:solidFill>
              </a:rPr>
              <a:t>quote </a:t>
            </a:r>
            <a:r>
              <a:rPr lang="en-US" sz="2800" b="1" dirty="0">
                <a:solidFill>
                  <a:srgbClr val="5A9E91">
                    <a:alpha val="100000"/>
                  </a:srgbClr>
                </a:solidFill>
              </a:rPr>
              <a:t>%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imprenditori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:                                                     	UE, Extra UE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ed</a:t>
            </a:r>
            <a:r>
              <a:rPr lang="en-US" sz="28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Italiani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995686"/>
            <a:ext cx="7315200" cy="2554545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lvl="0" fontAlgn="base"/>
            <a:r>
              <a:rPr lang="en-US" sz="4000" u="none" strike="noStrike" cap="none" spc="0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2014 : 2% UE, 12% Extra UE          86% </a:t>
            </a:r>
            <a:r>
              <a:rPr lang="en-US" sz="4000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Italiani</a:t>
            </a:r>
            <a:r>
              <a:rPr lang="en-US" sz="4000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
2024: </a:t>
            </a:r>
            <a:r>
              <a:rPr lang="en-US" sz="4000" dirty="0" smtClean="0">
                <a:solidFill>
                  <a:srgbClr val="003F4F">
                    <a:alpha val="100000"/>
                  </a:srgbClr>
                </a:solidFill>
              </a:rPr>
              <a:t>3% UE(+1),19% </a:t>
            </a:r>
            <a:r>
              <a:rPr lang="en-US" sz="4000" dirty="0">
                <a:solidFill>
                  <a:srgbClr val="003F4F">
                    <a:alpha val="100000"/>
                  </a:srgbClr>
                </a:solidFill>
              </a:rPr>
              <a:t>Extra </a:t>
            </a:r>
            <a:r>
              <a:rPr lang="en-US" sz="4000" dirty="0" smtClean="0">
                <a:solidFill>
                  <a:srgbClr val="003F4F">
                    <a:alpha val="100000"/>
                  </a:srgbClr>
                </a:solidFill>
              </a:rPr>
              <a:t>UE(+7)         78% </a:t>
            </a:r>
            <a:r>
              <a:rPr lang="en-US" sz="4000" dirty="0" err="1" smtClean="0">
                <a:solidFill>
                  <a:srgbClr val="003F4F">
                    <a:alpha val="100000"/>
                  </a:srgbClr>
                </a:solidFill>
              </a:rPr>
              <a:t>Italiani</a:t>
            </a:r>
            <a:r>
              <a:rPr lang="en-US" sz="4000" dirty="0" smtClean="0">
                <a:solidFill>
                  <a:srgbClr val="003F4F">
                    <a:alpha val="100000"/>
                  </a:srgbClr>
                </a:solidFill>
              </a:rPr>
              <a:t> (-8)</a:t>
            </a:r>
            <a:endParaRPr lang="en-US" sz="4000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48" y="4408828"/>
            <a:ext cx="1960684" cy="69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1052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2038350"/>
          <a:chOff x="914400" y="1028700"/>
          <a:chExt cx="8229600" cy="2038350"/>
        </a:xfrm>
      </p:grpSpPr>
      <p:sp>
        <p:nvSpPr>
          <p:cNvPr id="2" name="CasellaDiTesto 1"/>
          <p:cNvSpPr txBox="1"/>
          <p:nvPr/>
        </p:nvSpPr>
        <p:spPr>
          <a:xfrm>
            <a:off x="914400" y="1028700"/>
            <a:ext cx="7315200" cy="52322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none" strike="noStrike" cap="none" spc="0" dirty="0" err="1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Referenze</a:t>
            </a:r>
            <a:endParaRPr lang="en-US" sz="28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14400" y="1543050"/>
            <a:ext cx="7315200" cy="535531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F4F">
                  <a:alpha val="100000"/>
                </a:srgbClr>
              </a:buClr>
              <a:buFont typeface="Calibri"/>
              <a:buChar char="-"/>
            </a:pPr>
            <a:r>
              <a:rPr lang="en-US" sz="1400" b="1" u="none" strike="noStrike" cap="none" spc="0" dirty="0">
                <a:solidFill>
                  <a:srgbClr val="003F4F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400" b="1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Camera di </a:t>
            </a:r>
            <a:r>
              <a:rPr lang="en-US" sz="2400" b="1" dirty="0" err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Commercio</a:t>
            </a:r>
            <a:r>
              <a:rPr lang="en-US" sz="2400" b="1" dirty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 di Modena</a:t>
            </a:r>
            <a:endParaRPr lang="en-US" sz="2400" b="1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67894"/>
            <a:ext cx="245745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828800" y="1028700"/>
          <a:ext cx="7315200" cy="3581400"/>
          <a:chOff x="1828800" y="1028700"/>
          <a:chExt cx="7315200" cy="3581400"/>
        </a:xfrm>
      </p:grpSpPr>
      <p:sp>
        <p:nvSpPr>
          <p:cNvPr id="2" name="CasellaDiTesto 1"/>
          <p:cNvSpPr txBox="1"/>
          <p:nvPr/>
        </p:nvSpPr>
        <p:spPr>
          <a:xfrm>
            <a:off x="1828800" y="1028700"/>
            <a:ext cx="5486400" cy="1015663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0" b="1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Grazie</a:t>
            </a:r>
            <a:r>
              <a:rPr lang="en-US" sz="6000" b="1" u="none" strike="noStrike" cap="none" spc="0" smtClean="0">
                <a:solidFill>
                  <a:srgbClr val="003F4F">
                    <a:alpha val="100000"/>
                  </a:srgbClr>
                </a:solidFill>
                <a:latin typeface="Calibri"/>
              </a:rPr>
              <a:t>!</a:t>
            </a:r>
            <a:endParaRPr lang="en-US" sz="6000" b="1" u="none" strike="noStrike" cap="none" spc="0" dirty="0">
              <a:solidFill>
                <a:srgbClr val="003F4F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828800" y="2057400"/>
            <a:ext cx="5486400" cy="1323439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cavazza@confesercentimodena.it</a:t>
            </a:r>
            <a:endParaRPr lang="en-US" sz="2000" b="1" u="none" strike="noStrike" cap="none" spc="0" dirty="0">
              <a:solidFill>
                <a:srgbClr val="5A9E91">
                  <a:alpha val="100000"/>
                </a:srgbClr>
              </a:solidFill>
              <a:latin typeface="Calibri"/>
            </a:endParaRPr>
          </a:p>
          <a:p>
            <a:pPr marL="0" marR="0" lvl="0" indent="0" algn="ctr" rtl="0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
</a:t>
            </a:r>
            <a:r>
              <a:rPr lang="en-US" sz="2000" u="none" strike="noStrike" cap="none" spc="0" dirty="0" smtClean="0">
                <a:solidFill>
                  <a:srgbClr val="5A9E91">
                    <a:alpha val="100000"/>
                  </a:srgbClr>
                </a:solidFill>
                <a:latin typeface="Calibri"/>
              </a:rPr>
              <a:t>www.confesercentimodena.it</a:t>
            </a:r>
            <a:r>
              <a:rPr lang="en-US" sz="2000" u="none" strike="noStrike" cap="none" spc="0" dirty="0">
                <a:solidFill>
                  <a:srgbClr val="5A9E91">
                    <a:alpha val="100000"/>
                  </a:srgbClr>
                </a:solidFill>
                <a:latin typeface="Calibri"/>
              </a:rPr>
              <a:t>
</a:t>
            </a:r>
          </a:p>
        </p:txBody>
      </p:sp>
      <p:pic>
        <p:nvPicPr>
          <p:cNvPr id="4" name="Immagine 3" descr="logo confesercent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267" y="3075806"/>
            <a:ext cx="24574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836383"/>
            <a:ext cx="3559659" cy="10315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F49394"/>
      </a:accent1>
      <a:accent2>
        <a:srgbClr val="F55B6A"/>
      </a:accent2>
      <a:accent3>
        <a:srgbClr val="9BA0C4"/>
      </a:accent3>
      <a:accent4>
        <a:srgbClr val="003F4F"/>
      </a:accent4>
      <a:accent5>
        <a:srgbClr val="9DD7CE"/>
      </a:accent5>
      <a:accent6>
        <a:srgbClr val="5A9E91"/>
      </a:accent6>
      <a:hlink>
        <a:srgbClr val="003F4F"/>
      </a:hlink>
      <a:folHlink>
        <a:srgbClr val="0097A7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405</Words>
  <Application>Microsoft Office PowerPoint</Application>
  <PresentationFormat>Presentazione su schermo (16:9)</PresentationFormat>
  <Paragraphs>67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7" baseType="lpstr">
      <vt:lpstr>Calibri</vt:lpstr>
      <vt:lpstr>Franklin Gothic Medium Cond</vt:lpstr>
      <vt:lpstr>Theme68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finanzaimpresa finanzaimpresa</cp:lastModifiedBy>
  <cp:revision>30</cp:revision>
  <cp:lastPrinted>2025-06-13T09:33:24Z</cp:lastPrinted>
  <dcterms:created xsi:type="dcterms:W3CDTF">2025-05-23T09:35:21Z</dcterms:created>
  <dcterms:modified xsi:type="dcterms:W3CDTF">2025-08-06T12:47:49Z</dcterms:modified>
  <cp:category/>
  <cp:contentStatus/>
</cp:coreProperties>
</file>