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9" r:id="rId3"/>
    <p:sldId id="260" r:id="rId4"/>
    <p:sldId id="270" r:id="rId5"/>
    <p:sldId id="261" r:id="rId6"/>
    <p:sldId id="265" r:id="rId7"/>
    <p:sldId id="275" r:id="rId8"/>
    <p:sldId id="267" r:id="rId9"/>
    <p:sldId id="268" r:id="rId10"/>
    <p:sldId id="269" r:id="rId11"/>
  </p:sldIdLst>
  <p:sldSz cx="9144000" cy="5143500" type="screen16x9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5" d="100"/>
          <a:sy n="145" d="100"/>
        </p:scale>
        <p:origin x="62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30"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Google Shape;9;p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30_1">
    <p:bg>
      <p:bgPr>
        <a:solidFill>
          <a:srgbClr val="9DD7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Google Shape;11;p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32"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Google Shape;13;p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31"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Google Shape;15;p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31_1"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Google Shape;17;p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31_1_1"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Google Shape;19;p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31_1_1_1"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Google Shape;21;p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31_1_1_1_1"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Google Shape;23;p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31_1_1_1_1_1"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Google Shape;25;p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31_1_1_1_1_1_1"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Google Shape;27;p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31_1_1_1_1_1_1_1"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Google Shape;29;p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31_1_1_1_1_1_1_1_1"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Google Shape;31;p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31_1_1_1_1_1_1_1_1_1"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Google Shape;33;p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for title"/>
          <p:cNvSpPr txBox="1">
            <a:spLocks noGrp="1"/>
          </p:cNvSpPr>
          <p:nvPr>
            <p:ph type="title"/>
          </p:nvPr>
        </p:nvSpPr>
        <p:spPr>
          <a:xfrm>
            <a:off x="790575" y="542925"/>
            <a:ext cx="7591425" cy="5715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3" name="Placeholder for body"/>
          <p:cNvSpPr txBox="1">
            <a:spLocks noGrp="1"/>
          </p:cNvSpPr>
          <p:nvPr>
            <p:ph type="body"/>
          </p:nvPr>
        </p:nvSpPr>
        <p:spPr>
          <a:xfrm>
            <a:off x="723900" y="1152525"/>
            <a:ext cx="7686675" cy="34194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437009195" r:id="rId1"/>
    <p:sldLayoutId id="2437009196" r:id="rId2"/>
    <p:sldLayoutId id="2437009197" r:id="rId3"/>
    <p:sldLayoutId id="2437009198" r:id="rId4"/>
    <p:sldLayoutId id="2437009199" r:id="rId5"/>
    <p:sldLayoutId id="2437009200" r:id="rId6"/>
    <p:sldLayoutId id="2437009201" r:id="rId7"/>
    <p:sldLayoutId id="2437009202" r:id="rId8"/>
    <p:sldLayoutId id="2437009203" r:id="rId9"/>
    <p:sldLayoutId id="2437009204" r:id="rId10"/>
    <p:sldLayoutId id="2437009205" r:id="rId11"/>
    <p:sldLayoutId id="2437009206" r:id="rId12"/>
    <p:sldLayoutId id="2437009207" r:id="rId13"/>
  </p:sldLayoutIdLst>
  <p:txStyles>
    <p:titleStyle>
      <a:defPPr algn="l">
        <a:defRPr kern="1200"/>
      </a:defPPr>
      <a:lvl1pPr algn="l">
        <a:defRPr sz="1400" kern="1200"/>
      </a:lvl1pPr>
      <a:lvl2pPr algn="l">
        <a:defRPr sz="1400" kern="1200"/>
      </a:lvl2pPr>
      <a:lvl3pPr algn="l">
        <a:defRPr sz="1400" kern="1200"/>
      </a:lvl3pPr>
      <a:lvl4pPr algn="l">
        <a:defRPr sz="1400" kern="1200"/>
      </a:lvl4pPr>
      <a:lvl5pPr algn="l">
        <a:defRPr sz="1400" kern="1200"/>
      </a:lvl5pPr>
      <a:lvl6pPr algn="l">
        <a:defRPr sz="1400" kern="1200"/>
      </a:lvl6pPr>
      <a:lvl7pPr algn="l">
        <a:defRPr sz="1400" kern="1200"/>
      </a:lvl7pPr>
      <a:lvl8pPr algn="l">
        <a:defRPr sz="1400" kern="1200"/>
      </a:lvl8pPr>
      <a:lvl9pPr algn="l">
        <a:defRPr sz="1400" kern="1200"/>
      </a:lvl9pPr>
      <a:extLst/>
    </p:titleStyle>
    <p:bodyStyle>
      <a:defPPr algn="l">
        <a:defRPr kern="1200"/>
      </a:defPPr>
      <a:lvl1pPr algn="l">
        <a:defRPr sz="1400" kern="1200"/>
      </a:lvl1pPr>
      <a:lvl2pPr algn="l">
        <a:defRPr sz="1400" kern="1200"/>
      </a:lvl2pPr>
      <a:lvl3pPr algn="l">
        <a:defRPr sz="1400" kern="1200"/>
      </a:lvl3pPr>
      <a:lvl4pPr algn="l">
        <a:defRPr sz="1400" kern="1200"/>
      </a:lvl4pPr>
      <a:lvl5pPr algn="l">
        <a:defRPr sz="1400" kern="1200"/>
      </a:lvl5pPr>
      <a:lvl6pPr algn="l">
        <a:defRPr sz="1400" kern="1200"/>
      </a:lvl6pPr>
      <a:lvl7pPr algn="l">
        <a:defRPr sz="1400" kern="1200"/>
      </a:lvl7pPr>
      <a:lvl8pPr algn="l">
        <a:defRPr sz="1400" kern="1200"/>
      </a:lvl8pPr>
      <a:lvl9pPr algn="l">
        <a:defRPr sz="1400" kern="1200"/>
      </a:lvl9pPr>
      <a:extLst/>
    </p:bodyStyle>
    <p:otherStyle>
      <a:defPPr algn="l">
        <a:defRPr kern="1200"/>
      </a:defPPr>
      <a:lvl1pPr algn="l">
        <a:defRPr sz="1400" kern="1200"/>
      </a:lvl1pPr>
      <a:lvl2pPr algn="l">
        <a:defRPr sz="1400" kern="1200"/>
      </a:lvl2pPr>
      <a:lvl3pPr algn="l">
        <a:defRPr sz="1400" kern="1200"/>
      </a:lvl3pPr>
      <a:lvl4pPr algn="l">
        <a:defRPr sz="1400" kern="1200"/>
      </a:lvl4pPr>
      <a:lvl5pPr algn="l">
        <a:defRPr sz="1400" kern="1200"/>
      </a:lvl5pPr>
      <a:lvl6pPr algn="l">
        <a:defRPr sz="1400" kern="1200"/>
      </a:lvl6pPr>
      <a:lvl7pPr algn="l">
        <a:defRPr sz="1400" kern="1200"/>
      </a:lvl7pPr>
      <a:lvl8pPr algn="l">
        <a:defRPr sz="1400" kern="1200"/>
      </a:lvl8pPr>
      <a:lvl9pPr algn="l">
        <a:defRPr sz="1400" kern="1200"/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543050"/>
          <a:ext cx="8229600" cy="2857500"/>
          <a:chOff x="914400" y="1543050"/>
          <a:chExt cx="8229600" cy="2857500"/>
        </a:xfrm>
      </p:grpSpPr>
      <p:sp>
        <p:nvSpPr>
          <p:cNvPr id="2" name="CasellaDiTesto 1"/>
          <p:cNvSpPr txBox="1"/>
          <p:nvPr/>
        </p:nvSpPr>
        <p:spPr>
          <a:xfrm>
            <a:off x="1828800" y="1543050"/>
            <a:ext cx="5486400" cy="2185214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ctr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Commercio</a:t>
            </a:r>
            <a:r>
              <a:rPr lang="en-US" sz="40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40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Ambulante</a:t>
            </a:r>
            <a:r>
              <a:rPr lang="en-US" sz="40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come è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cambiato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negli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ultimi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10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anni</a:t>
            </a:r>
            <a:endParaRPr lang="en-US" sz="2800" b="1" u="none" strike="noStrike" cap="none" spc="0" dirty="0" smtClean="0">
              <a:solidFill>
                <a:srgbClr val="5A9E91">
                  <a:alpha val="100000"/>
                </a:srgbClr>
              </a:solidFill>
              <a:latin typeface="Calibri"/>
            </a:endParaRPr>
          </a:p>
          <a:p>
            <a:pPr marL="0" marR="0" lvl="0" indent="0" algn="ctr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4000" b="1" u="none" strike="noStrike" cap="none" spc="0" dirty="0">
              <a:solidFill>
                <a:srgbClr val="5A9E91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971600" y="2621138"/>
            <a:ext cx="7315200" cy="1015663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ctr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000" b="1" u="none" strike="noStrike" cap="none" spc="0" dirty="0" smtClean="0">
              <a:solidFill>
                <a:srgbClr val="003F4F">
                  <a:alpha val="100000"/>
                </a:srgbClr>
              </a:solidFill>
              <a:latin typeface="Calibri"/>
            </a:endParaRPr>
          </a:p>
          <a:p>
            <a:pPr marL="0" marR="0" lvl="0" indent="0" algn="ctr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000" b="1" u="none" strike="noStrike" cap="none" spc="0" dirty="0" smtClean="0">
              <a:solidFill>
                <a:srgbClr val="003F4F">
                  <a:alpha val="100000"/>
                </a:srgbClr>
              </a:solidFill>
              <a:latin typeface="Franklin Gothic Medium Cond" panose="020B0606030402020204" pitchFamily="34" charset="0"/>
            </a:endParaRPr>
          </a:p>
          <a:p>
            <a:pPr marL="0" marR="0" lvl="0" indent="0" algn="ctr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Franklin Gothic Medium Cond" panose="020B0606030402020204" pitchFamily="34" charset="0"/>
              </a:rPr>
              <a:t>a </a:t>
            </a:r>
            <a:r>
              <a:rPr lang="en-US" sz="2000" b="1" u="none" strike="noStrike" cap="none" spc="0" dirty="0">
                <a:solidFill>
                  <a:srgbClr val="003F4F">
                    <a:alpha val="100000"/>
                  </a:srgbClr>
                </a:solidFill>
                <a:latin typeface="Franklin Gothic Medium Cond" panose="020B0606030402020204" pitchFamily="34" charset="0"/>
              </a:rPr>
              <a:t>Modena, in </a:t>
            </a:r>
            <a:r>
              <a:rPr lang="en-US" sz="2000" b="1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Franklin Gothic Medium Cond" panose="020B0606030402020204" pitchFamily="34" charset="0"/>
              </a:rPr>
              <a:t>Regione</a:t>
            </a:r>
            <a:r>
              <a:rPr lang="en-US" sz="2000" b="1" u="none" strike="noStrike" cap="none" spc="0" dirty="0">
                <a:solidFill>
                  <a:srgbClr val="003F4F">
                    <a:alpha val="100000"/>
                  </a:srgbClr>
                </a:solidFill>
                <a:latin typeface="Franklin Gothic Medium Cond" panose="020B0606030402020204" pitchFamily="34" charset="0"/>
              </a:rPr>
              <a:t> </a:t>
            </a:r>
            <a:r>
              <a:rPr lang="en-US" sz="2000" b="1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Franklin Gothic Medium Cond" panose="020B0606030402020204" pitchFamily="34" charset="0"/>
              </a:rPr>
              <a:t>ed</a:t>
            </a:r>
            <a:r>
              <a:rPr lang="en-US" sz="2000" b="1" u="none" strike="noStrike" cap="none" spc="0" dirty="0">
                <a:solidFill>
                  <a:srgbClr val="003F4F">
                    <a:alpha val="100000"/>
                  </a:srgbClr>
                </a:solidFill>
                <a:latin typeface="Franklin Gothic Medium Cond" panose="020B0606030402020204" pitchFamily="34" charset="0"/>
              </a:rPr>
              <a:t> in Italia</a:t>
            </a:r>
          </a:p>
        </p:txBody>
      </p:sp>
      <p:pic>
        <p:nvPicPr>
          <p:cNvPr id="4" name="Immagine 3" descr="logo confesercent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355836"/>
            <a:ext cx="245745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Immagine 2" descr="logo_anv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366731"/>
            <a:ext cx="1456456" cy="1270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2714625"/>
          <a:chOff x="914400" y="1028700"/>
          <a:chExt cx="8229600" cy="2714625"/>
        </a:xfrm>
      </p:grpSpPr>
      <p:sp>
        <p:nvSpPr>
          <p:cNvPr id="2" name="CasellaDiTesto 1"/>
          <p:cNvSpPr txBox="1"/>
          <p:nvPr/>
        </p:nvSpPr>
        <p:spPr>
          <a:xfrm>
            <a:off x="1259632" y="1022373"/>
            <a:ext cx="7315200" cy="800100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u="none" strike="noStrike" cap="none" spc="0" dirty="0" err="1">
                <a:solidFill>
                  <a:srgbClr val="5A9E91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2800" b="1" u="none" strike="noStrike" cap="none" spc="0" dirty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>
                <a:solidFill>
                  <a:srgbClr val="5A9E91">
                    <a:alpha val="100000"/>
                  </a:srgbClr>
                </a:solidFill>
                <a:latin typeface="Calibri"/>
              </a:rPr>
              <a:t>Attive</a:t>
            </a:r>
            <a:r>
              <a:rPr lang="en-US" sz="2800" b="1" u="none" strike="noStrike" cap="none" spc="0" dirty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>
                <a:solidFill>
                  <a:srgbClr val="5A9E91">
                    <a:alpha val="100000"/>
                  </a:srgbClr>
                </a:solidFill>
                <a:latin typeface="Calibri"/>
              </a:rPr>
              <a:t>nella</a:t>
            </a:r>
            <a:r>
              <a:rPr lang="en-US" sz="2800" b="1" u="none" strike="noStrike" cap="none" spc="0" dirty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>
                <a:solidFill>
                  <a:srgbClr val="5A9E91">
                    <a:alpha val="100000"/>
                  </a:srgbClr>
                </a:solidFill>
                <a:latin typeface="Calibri"/>
              </a:rPr>
              <a:t>Provincia</a:t>
            </a:r>
            <a:r>
              <a:rPr lang="en-US" sz="2800" b="1" u="none" strike="noStrike" cap="none" spc="0" dirty="0">
                <a:solidFill>
                  <a:srgbClr val="5A9E91">
                    <a:alpha val="100000"/>
                  </a:srgbClr>
                </a:solidFill>
                <a:latin typeface="Calibri"/>
              </a:rPr>
              <a:t> di Modena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914400" y="1800225"/>
            <a:ext cx="7315200" cy="1938992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2014: 1.310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.
2024: 876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.
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Variazione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: -434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(-33%).</a:t>
            </a:r>
          </a:p>
        </p:txBody>
      </p:sp>
      <p:pic>
        <p:nvPicPr>
          <p:cNvPr id="4" name="Immagine 3" descr="logo confesercent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148" y="4408828"/>
            <a:ext cx="1960684" cy="6995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2714625"/>
          <a:chOff x="914400" y="1028700"/>
          <a:chExt cx="8229600" cy="2714625"/>
        </a:xfrm>
      </p:grpSpPr>
      <p:sp>
        <p:nvSpPr>
          <p:cNvPr id="2" name="CasellaDiTesto 1"/>
          <p:cNvSpPr txBox="1"/>
          <p:nvPr/>
        </p:nvSpPr>
        <p:spPr>
          <a:xfrm>
            <a:off x="827584" y="1059582"/>
            <a:ext cx="7315200" cy="523220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Evoluzione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Nazionale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e Emilia Romagna</a:t>
            </a:r>
            <a:endParaRPr lang="en-US" sz="2800" b="1" u="none" strike="noStrike" cap="none" spc="0" dirty="0">
              <a:solidFill>
                <a:srgbClr val="5A9E91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827584" y="1554123"/>
            <a:ext cx="7315200" cy="3416320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lvl="0" fontAlgn="base"/>
            <a:r>
              <a:rPr lang="it-IT" sz="3600" dirty="0">
                <a:solidFill>
                  <a:srgbClr val="003F4F">
                    <a:alpha val="100000"/>
                  </a:srgbClr>
                </a:solidFill>
              </a:rPr>
              <a:t>2013:    </a:t>
            </a:r>
            <a:r>
              <a:rPr lang="it-IT" sz="3600" dirty="0" smtClean="0">
                <a:solidFill>
                  <a:srgbClr val="003F4F">
                    <a:alpha val="100000"/>
                  </a:srgbClr>
                </a:solidFill>
              </a:rPr>
              <a:t>179.542 imprese  in Italia</a:t>
            </a:r>
          </a:p>
          <a:p>
            <a:pPr lvl="0" fontAlgn="base"/>
            <a:r>
              <a:rPr lang="it-IT" sz="3600" dirty="0">
                <a:solidFill>
                  <a:srgbClr val="003F4F">
                    <a:alpha val="100000"/>
                  </a:srgbClr>
                </a:solidFill>
              </a:rPr>
              <a:t> </a:t>
            </a:r>
            <a:r>
              <a:rPr lang="it-IT" sz="3600" dirty="0" smtClean="0">
                <a:solidFill>
                  <a:srgbClr val="003F4F">
                    <a:alpha val="100000"/>
                  </a:srgbClr>
                </a:solidFill>
              </a:rPr>
              <a:t>             </a:t>
            </a:r>
            <a:r>
              <a:rPr lang="it-IT" sz="3600" dirty="0">
                <a:solidFill>
                  <a:srgbClr val="003F4F">
                    <a:alpha val="100000"/>
                  </a:srgbClr>
                </a:solidFill>
              </a:rPr>
              <a:t> </a:t>
            </a:r>
            <a:r>
              <a:rPr lang="it-IT" sz="3600" dirty="0" smtClean="0">
                <a:solidFill>
                  <a:srgbClr val="003F4F">
                    <a:alpha val="100000"/>
                  </a:srgbClr>
                </a:solidFill>
              </a:rPr>
              <a:t>   9.675  imprese  in E.R.</a:t>
            </a:r>
            <a:endParaRPr lang="it-IT" sz="3600" dirty="0">
              <a:solidFill>
                <a:srgbClr val="003F4F">
                  <a:alpha val="100000"/>
                </a:srgbClr>
              </a:solidFill>
            </a:endParaRPr>
          </a:p>
          <a:p>
            <a:pPr lvl="0" fontAlgn="base"/>
            <a:r>
              <a:rPr lang="it-IT" sz="3600" dirty="0" smtClean="0">
                <a:solidFill>
                  <a:srgbClr val="003F4F">
                    <a:alpha val="100000"/>
                  </a:srgbClr>
                </a:solidFill>
              </a:rPr>
              <a:t>2023</a:t>
            </a:r>
            <a:r>
              <a:rPr lang="it-IT" sz="3600" dirty="0">
                <a:solidFill>
                  <a:srgbClr val="003F4F">
                    <a:alpha val="100000"/>
                  </a:srgbClr>
                </a:solidFill>
              </a:rPr>
              <a:t>:   </a:t>
            </a:r>
            <a:r>
              <a:rPr lang="it-IT" sz="3600" dirty="0" smtClean="0">
                <a:solidFill>
                  <a:srgbClr val="003F4F">
                    <a:alpha val="100000"/>
                  </a:srgbClr>
                </a:solidFill>
              </a:rPr>
              <a:t> 151.320 imprese  in Italia </a:t>
            </a:r>
          </a:p>
          <a:p>
            <a:pPr lvl="0" fontAlgn="base"/>
            <a:r>
              <a:rPr lang="it-IT" sz="3600" dirty="0">
                <a:solidFill>
                  <a:srgbClr val="003F4F">
                    <a:alpha val="100000"/>
                  </a:srgbClr>
                </a:solidFill>
              </a:rPr>
              <a:t> </a:t>
            </a:r>
            <a:r>
              <a:rPr lang="it-IT" sz="3600" dirty="0" smtClean="0">
                <a:solidFill>
                  <a:srgbClr val="003F4F">
                    <a:alpha val="100000"/>
                  </a:srgbClr>
                </a:solidFill>
              </a:rPr>
              <a:t>                  6.606 imprese  in E.R.</a:t>
            </a:r>
            <a:endParaRPr lang="it-IT" sz="3600" dirty="0">
              <a:solidFill>
                <a:srgbClr val="003F4F">
                  <a:alpha val="100000"/>
                </a:srgbClr>
              </a:solidFill>
            </a:endParaRPr>
          </a:p>
          <a:p>
            <a:pPr lvl="0" fontAlgn="base"/>
            <a:r>
              <a:rPr lang="it-IT" sz="3600" dirty="0" smtClean="0">
                <a:solidFill>
                  <a:srgbClr val="003F4F">
                    <a:alpha val="100000"/>
                  </a:srgbClr>
                </a:solidFill>
              </a:rPr>
              <a:t>→ </a:t>
            </a:r>
            <a:r>
              <a:rPr lang="it-IT" sz="3200" dirty="0">
                <a:solidFill>
                  <a:srgbClr val="003F4F">
                    <a:alpha val="100000"/>
                  </a:srgbClr>
                </a:solidFill>
              </a:rPr>
              <a:t>Variazione: -28.222 </a:t>
            </a:r>
            <a:r>
              <a:rPr lang="it-IT" sz="3200" dirty="0" smtClean="0">
                <a:solidFill>
                  <a:srgbClr val="003F4F">
                    <a:alpha val="100000"/>
                  </a:srgbClr>
                </a:solidFill>
              </a:rPr>
              <a:t>Italia; -3.069 E.R.     </a:t>
            </a:r>
          </a:p>
          <a:p>
            <a:pPr lvl="0" fontAlgn="base"/>
            <a:r>
              <a:rPr lang="it-IT" sz="3200" dirty="0" smtClean="0">
                <a:solidFill>
                  <a:srgbClr val="003F4F">
                    <a:alpha val="100000"/>
                  </a:srgbClr>
                </a:solidFill>
              </a:rPr>
              <a:t> imprese </a:t>
            </a:r>
            <a:r>
              <a:rPr lang="it-IT" sz="3200" dirty="0">
                <a:solidFill>
                  <a:srgbClr val="003F4F">
                    <a:alpha val="100000"/>
                  </a:srgbClr>
                </a:solidFill>
              </a:rPr>
              <a:t>-16% </a:t>
            </a:r>
            <a:r>
              <a:rPr lang="it-IT" sz="3200" dirty="0" smtClean="0">
                <a:solidFill>
                  <a:srgbClr val="003F4F">
                    <a:alpha val="100000"/>
                  </a:srgbClr>
                </a:solidFill>
              </a:rPr>
              <a:t>Italia;-31,7%</a:t>
            </a:r>
            <a:r>
              <a:rPr lang="en-US" sz="320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 E. R</a:t>
            </a:r>
            <a:r>
              <a:rPr lang="en-US" sz="36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.</a:t>
            </a:r>
            <a:endParaRPr lang="en-US" sz="3600" u="none" strike="noStrike" cap="none" spc="0" dirty="0">
              <a:solidFill>
                <a:srgbClr val="003F4F">
                  <a:alpha val="100000"/>
                </a:srgbClr>
              </a:solidFill>
              <a:latin typeface="Calibri"/>
            </a:endParaRPr>
          </a:p>
        </p:txBody>
      </p:sp>
      <p:pic>
        <p:nvPicPr>
          <p:cNvPr id="4" name="Immagine 3" descr="logo confesercent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443958"/>
            <a:ext cx="1665362" cy="7284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987574"/>
            <a:ext cx="7779170" cy="1872208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1115527" y="2931790"/>
            <a:ext cx="6912768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spc="-1" dirty="0">
                <a:solidFill>
                  <a:srgbClr val="000000"/>
                </a:solidFill>
                <a:ea typeface="Calibri"/>
              </a:rPr>
              <a:t>→ </a:t>
            </a:r>
            <a:r>
              <a:rPr lang="en-US" sz="2400" spc="-1" dirty="0" err="1">
                <a:solidFill>
                  <a:srgbClr val="000000"/>
                </a:solidFill>
                <a:ea typeface="Calibri"/>
              </a:rPr>
              <a:t>Calo</a:t>
            </a:r>
            <a:r>
              <a:rPr lang="en-US" sz="2400" spc="-1" dirty="0">
                <a:solidFill>
                  <a:srgbClr val="000000"/>
                </a:solidFill>
                <a:ea typeface="Calibri"/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ea typeface="Calibri"/>
              </a:rPr>
              <a:t>diffuso</a:t>
            </a:r>
            <a:r>
              <a:rPr lang="en-US" sz="2400" spc="-1" dirty="0">
                <a:solidFill>
                  <a:srgbClr val="000000"/>
                </a:solidFill>
                <a:ea typeface="Calibri"/>
              </a:rPr>
              <a:t>, </a:t>
            </a:r>
            <a:r>
              <a:rPr lang="en-US" sz="2400" spc="-1" dirty="0" err="1">
                <a:solidFill>
                  <a:srgbClr val="000000"/>
                </a:solidFill>
                <a:ea typeface="Calibri"/>
              </a:rPr>
              <a:t>più</a:t>
            </a:r>
            <a:r>
              <a:rPr lang="en-US" sz="2400" spc="-1" dirty="0">
                <a:solidFill>
                  <a:srgbClr val="000000"/>
                </a:solidFill>
                <a:ea typeface="Calibri"/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ea typeface="Calibri"/>
              </a:rPr>
              <a:t>marcato</a:t>
            </a:r>
            <a:r>
              <a:rPr lang="en-US" sz="2400" spc="-1" dirty="0">
                <a:solidFill>
                  <a:srgbClr val="000000"/>
                </a:solidFill>
                <a:ea typeface="Calibri"/>
              </a:rPr>
              <a:t> per le </a:t>
            </a:r>
            <a:r>
              <a:rPr lang="en-US" sz="2400" spc="-1" dirty="0" err="1">
                <a:solidFill>
                  <a:srgbClr val="000000"/>
                </a:solidFill>
                <a:ea typeface="Calibri"/>
              </a:rPr>
              <a:t>imprese</a:t>
            </a:r>
            <a:r>
              <a:rPr lang="en-US" sz="2400" spc="-1" dirty="0">
                <a:solidFill>
                  <a:srgbClr val="000000"/>
                </a:solidFill>
                <a:ea typeface="Calibri"/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ea typeface="Calibri"/>
              </a:rPr>
              <a:t>individuali</a:t>
            </a:r>
            <a:endParaRPr lang="en-US" sz="2400" spc="-1" dirty="0">
              <a:solidFill>
                <a:srgbClr val="000000"/>
              </a:solidFill>
              <a:ea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spc="-1" dirty="0" err="1">
                <a:solidFill>
                  <a:srgbClr val="000000"/>
                </a:solidFill>
              </a:rPr>
              <a:t>Aumento</a:t>
            </a:r>
            <a:r>
              <a:rPr lang="en-US" sz="2400" spc="-1" dirty="0">
                <a:solidFill>
                  <a:srgbClr val="000000"/>
                </a:solidFill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</a:rPr>
              <a:t>delle</a:t>
            </a:r>
            <a:r>
              <a:rPr lang="en-US" sz="2400" spc="-1" dirty="0">
                <a:solidFill>
                  <a:srgbClr val="000000"/>
                </a:solidFill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</a:rPr>
              <a:t>società</a:t>
            </a:r>
            <a:r>
              <a:rPr lang="en-US" sz="2400" spc="-1" dirty="0">
                <a:solidFill>
                  <a:srgbClr val="000000"/>
                </a:solidFill>
              </a:rPr>
              <a:t> di </a:t>
            </a:r>
            <a:r>
              <a:rPr lang="en-US" sz="2400" spc="-1" dirty="0" err="1">
                <a:solidFill>
                  <a:srgbClr val="000000"/>
                </a:solidFill>
              </a:rPr>
              <a:t>capitali</a:t>
            </a:r>
            <a:r>
              <a:rPr lang="en-US" sz="2400" spc="-1" dirty="0">
                <a:solidFill>
                  <a:srgbClr val="000000"/>
                </a:solidFill>
              </a:rPr>
              <a:t> da 9 a 22 </a:t>
            </a:r>
            <a:r>
              <a:rPr lang="en-US" sz="2400" spc="-1" dirty="0" err="1">
                <a:solidFill>
                  <a:srgbClr val="000000"/>
                </a:solidFill>
              </a:rPr>
              <a:t>imprese</a:t>
            </a:r>
            <a:endParaRPr lang="it-IT" sz="2400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259632" y="81384"/>
            <a:ext cx="65527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>
                <a:solidFill>
                  <a:srgbClr val="00B050"/>
                </a:solidFill>
                <a:latin typeface="+mj-lt"/>
              </a:rPr>
              <a:t>Modena e </a:t>
            </a:r>
            <a:r>
              <a:rPr lang="it-IT" sz="2800" dirty="0" err="1">
                <a:solidFill>
                  <a:srgbClr val="00B050"/>
                </a:solidFill>
                <a:latin typeface="+mj-lt"/>
              </a:rPr>
              <a:t>prov</a:t>
            </a:r>
            <a:r>
              <a:rPr lang="it-IT" sz="2800" dirty="0">
                <a:solidFill>
                  <a:srgbClr val="00B050"/>
                </a:solidFill>
                <a:latin typeface="+mj-lt"/>
              </a:rPr>
              <a:t>: – Variazione per natura giuridica (</a:t>
            </a:r>
            <a:r>
              <a:rPr lang="it-IT" sz="2800" dirty="0" smtClean="0">
                <a:solidFill>
                  <a:srgbClr val="00B050"/>
                </a:solidFill>
                <a:latin typeface="+mj-lt"/>
              </a:rPr>
              <a:t>2014–2024)</a:t>
            </a:r>
          </a:p>
          <a:p>
            <a:endParaRPr lang="it-IT" sz="2800" dirty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6" name="Immagine 5" descr="logo confesercenti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371950"/>
            <a:ext cx="1571917" cy="6644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1346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3019425"/>
          <a:chOff x="914400" y="1028700"/>
          <a:chExt cx="8229600" cy="3019425"/>
        </a:xfrm>
      </p:grpSpPr>
      <p:sp>
        <p:nvSpPr>
          <p:cNvPr id="2" name="CasellaDiTesto 1"/>
          <p:cNvSpPr txBox="1"/>
          <p:nvPr/>
        </p:nvSpPr>
        <p:spPr>
          <a:xfrm>
            <a:off x="914400" y="1028700"/>
            <a:ext cx="7315200" cy="400050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u="none" strike="noStrike" cap="none" spc="0">
                <a:solidFill>
                  <a:srgbClr val="5A9E91">
                    <a:alpha val="100000"/>
                  </a:srgbClr>
                </a:solidFill>
                <a:latin typeface="Calibri"/>
              </a:rPr>
              <a:t>Tendenze nel Settore Alimentare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738914" y="1491630"/>
            <a:ext cx="7315200" cy="3908762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lvl="0" fontAlgn="base"/>
            <a:r>
              <a:rPr lang="en-US" sz="28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Migliore</a:t>
            </a:r>
            <a:r>
              <a:rPr lang="en-US" sz="28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tenuta</a:t>
            </a:r>
            <a:r>
              <a:rPr lang="en-US" sz="28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del </a:t>
            </a:r>
            <a:r>
              <a:rPr lang="en-US" sz="28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settore</a:t>
            </a:r>
            <a:r>
              <a:rPr lang="en-US" sz="28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alimentare</a:t>
            </a:r>
            <a:r>
              <a:rPr lang="en-US" sz="28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a Modena e </a:t>
            </a:r>
            <a:r>
              <a:rPr lang="en-US" sz="28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provincia</a:t>
            </a:r>
            <a:r>
              <a:rPr lang="en-US" sz="28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.</a:t>
            </a:r>
            <a:r>
              <a:rPr lang="it-IT" sz="2800" dirty="0">
                <a:solidFill>
                  <a:srgbClr val="003F4F">
                    <a:alpha val="100000"/>
                  </a:srgbClr>
                </a:solidFill>
              </a:rPr>
              <a:t> </a:t>
            </a:r>
            <a:endParaRPr lang="it-IT" sz="2800" dirty="0" smtClean="0">
              <a:solidFill>
                <a:srgbClr val="003F4F">
                  <a:alpha val="100000"/>
                </a:srgbClr>
              </a:solidFill>
            </a:endParaRPr>
          </a:p>
          <a:p>
            <a:pPr lvl="0" fontAlgn="base"/>
            <a:r>
              <a:rPr lang="it-IT" sz="2800" dirty="0" smtClean="0">
                <a:solidFill>
                  <a:srgbClr val="003F4F">
                    <a:alpha val="100000"/>
                  </a:srgbClr>
                </a:solidFill>
              </a:rPr>
              <a:t>2014: 259 imprese, </a:t>
            </a:r>
            <a:r>
              <a:rPr lang="it-IT" sz="2800" dirty="0">
                <a:solidFill>
                  <a:srgbClr val="003F4F">
                    <a:alpha val="100000"/>
                  </a:srgbClr>
                </a:solidFill>
              </a:rPr>
              <a:t>pari al 19,8% del totale</a:t>
            </a:r>
          </a:p>
          <a:p>
            <a:pPr lvl="0" fontAlgn="base"/>
            <a:r>
              <a:rPr lang="it-IT" sz="2800" dirty="0" smtClean="0">
                <a:solidFill>
                  <a:srgbClr val="003F4F">
                    <a:alpha val="100000"/>
                  </a:srgbClr>
                </a:solidFill>
              </a:rPr>
              <a:t>2024: 197 imprese, </a:t>
            </a:r>
            <a:r>
              <a:rPr lang="it-IT" sz="2800" dirty="0">
                <a:solidFill>
                  <a:srgbClr val="003F4F">
                    <a:alpha val="100000"/>
                  </a:srgbClr>
                </a:solidFill>
              </a:rPr>
              <a:t>pari al 22,4% del totale</a:t>
            </a:r>
          </a:p>
          <a:p>
            <a:pPr lvl="0" fontAlgn="base"/>
            <a:endParaRPr lang="it-IT" sz="4000" dirty="0" smtClean="0">
              <a:solidFill>
                <a:srgbClr val="003F4F">
                  <a:alpha val="100000"/>
                </a:srgbClr>
              </a:solidFill>
            </a:endParaRPr>
          </a:p>
          <a:p>
            <a:pPr lvl="0" fontAlgn="base"/>
            <a:r>
              <a:rPr lang="it-IT" sz="4000" dirty="0" smtClean="0">
                <a:solidFill>
                  <a:srgbClr val="003F4F">
                    <a:alpha val="100000"/>
                  </a:srgbClr>
                </a:solidFill>
              </a:rPr>
              <a:t>-</a:t>
            </a:r>
            <a:r>
              <a:rPr lang="it-IT" sz="4000" dirty="0">
                <a:solidFill>
                  <a:srgbClr val="003F4F">
                    <a:alpha val="100000"/>
                  </a:srgbClr>
                </a:solidFill>
              </a:rPr>
              <a:t>24% </a:t>
            </a:r>
            <a:r>
              <a:rPr lang="it-IT" sz="2800" dirty="0">
                <a:solidFill>
                  <a:srgbClr val="003F4F">
                    <a:alpha val="100000"/>
                  </a:srgbClr>
                </a:solidFill>
              </a:rPr>
              <a:t>rispetto al 33% di riduzione totale</a:t>
            </a:r>
          </a:p>
          <a:p>
            <a:pPr lvl="0" fontAlgn="base"/>
            <a:r>
              <a:rPr lang="en-US" sz="28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
</a:t>
            </a:r>
          </a:p>
        </p:txBody>
      </p:sp>
      <p:pic>
        <p:nvPicPr>
          <p:cNvPr id="4" name="Immagine 3" descr="logo confesercent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443958"/>
            <a:ext cx="1800200" cy="6995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2714625"/>
          <a:chOff x="914400" y="1028700"/>
          <a:chExt cx="8229600" cy="2714625"/>
        </a:xfrm>
      </p:grpSpPr>
      <p:sp>
        <p:nvSpPr>
          <p:cNvPr id="2" name="CasellaDiTesto 1"/>
          <p:cNvSpPr txBox="1"/>
          <p:nvPr/>
        </p:nvSpPr>
        <p:spPr>
          <a:xfrm>
            <a:off x="1187624" y="1059582"/>
            <a:ext cx="7315200" cy="523220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Posteggi</a:t>
            </a:r>
            <a:r>
              <a:rPr lang="en-US" sz="2800" b="1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vacanti</a:t>
            </a:r>
            <a:endParaRPr lang="en-US" sz="2800" b="1" u="none" strike="noStrike" cap="none" spc="0" dirty="0">
              <a:solidFill>
                <a:srgbClr val="5A9E91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914400" y="1800225"/>
            <a:ext cx="7315200" cy="1200329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Media </a:t>
            </a:r>
            <a:r>
              <a:rPr lang="en-US" sz="32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regionale</a:t>
            </a:r>
            <a:r>
              <a:rPr lang="en-US" sz="32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di </a:t>
            </a:r>
            <a:r>
              <a:rPr lang="en-US" sz="32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posteggi</a:t>
            </a:r>
            <a:r>
              <a:rPr lang="en-US" sz="32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32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vacanti</a:t>
            </a:r>
            <a:r>
              <a:rPr lang="en-US" sz="36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: 22%.
</a:t>
            </a:r>
            <a:r>
              <a:rPr lang="en-US" sz="32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Modena: 14% di </a:t>
            </a:r>
            <a:r>
              <a:rPr lang="en-US" sz="32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posteggi</a:t>
            </a:r>
            <a:r>
              <a:rPr lang="en-US" sz="32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32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vacanti</a:t>
            </a:r>
            <a:r>
              <a:rPr lang="en-US" sz="36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.</a:t>
            </a:r>
          </a:p>
        </p:txBody>
      </p:sp>
      <p:pic>
        <p:nvPicPr>
          <p:cNvPr id="4" name="Immagine 3" descr="logo confesercent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659982"/>
            <a:ext cx="1619672" cy="4835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658993"/>
            <a:ext cx="8370533" cy="3712957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1763688" y="339502"/>
            <a:ext cx="6336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>
                <a:solidFill>
                  <a:srgbClr val="00B050"/>
                </a:solidFill>
              </a:rPr>
              <a:t>Imprenditori ambulanti extracomunitari %</a:t>
            </a:r>
            <a:endParaRPr lang="it-IT" sz="2400" b="1" dirty="0">
              <a:solidFill>
                <a:srgbClr val="00B050"/>
              </a:solidFill>
            </a:endParaRPr>
          </a:p>
        </p:txBody>
      </p:sp>
      <p:pic>
        <p:nvPicPr>
          <p:cNvPr id="4" name="Immagine 3" descr="logo confesercenti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443958"/>
            <a:ext cx="2304256" cy="6995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4329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200525"/>
          <a:chOff x="914400" y="1028700"/>
          <a:chExt cx="8229600" cy="4200525"/>
        </a:xfrm>
      </p:grpSpPr>
      <p:sp>
        <p:nvSpPr>
          <p:cNvPr id="2" name="CasellaDiTesto 1"/>
          <p:cNvSpPr txBox="1"/>
          <p:nvPr/>
        </p:nvSpPr>
        <p:spPr>
          <a:xfrm>
            <a:off x="1835696" y="1092339"/>
            <a:ext cx="5486400" cy="70788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ctr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In Italia</a:t>
            </a:r>
            <a:endParaRPr lang="en-US" sz="4000" b="1" u="none" strike="noStrike" cap="none" spc="0" dirty="0">
              <a:solidFill>
                <a:srgbClr val="003F4F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043609" y="1647963"/>
            <a:ext cx="7181012" cy="6093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marL="0" marR="0" lvl="0" indent="0" algn="ctr" rtl="0" fontAlgn="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 err="1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Nazionalità</a:t>
            </a:r>
            <a:endParaRPr lang="en-US" sz="2800" b="1" u="none" strike="noStrike" cap="none" spc="0" dirty="0">
              <a:solidFill>
                <a:srgbClr val="003F4F">
                  <a:alpha val="100000"/>
                </a:srgbClr>
              </a:solidFill>
              <a:latin typeface="Calibri"/>
            </a:endParaRPr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34773"/>
              </p:ext>
            </p:extLst>
          </p:nvPr>
        </p:nvGraphicFramePr>
        <p:xfrm>
          <a:off x="1043609" y="2234402"/>
          <a:ext cx="7192886" cy="24255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33865"/>
                <a:gridCol w="1059695"/>
                <a:gridCol w="774889"/>
                <a:gridCol w="848980"/>
                <a:gridCol w="115559"/>
                <a:gridCol w="774889"/>
                <a:gridCol w="115559"/>
                <a:gridCol w="921031"/>
                <a:gridCol w="1548419"/>
              </a:tblGrid>
              <a:tr h="10576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1" dirty="0">
                          <a:effectLst/>
                        </a:rPr>
                        <a:t>Anno 2024</a:t>
                      </a:r>
                      <a:endParaRPr lang="it-IT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1" dirty="0">
                          <a:effectLst/>
                        </a:rPr>
                        <a:t>Ue (esclusi italiani) </a:t>
                      </a:r>
                      <a:endParaRPr lang="it-IT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4259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1" dirty="0">
                          <a:effectLst/>
                        </a:rPr>
                        <a:t>Extra Ue</a:t>
                      </a:r>
                      <a:endParaRPr lang="it-IT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1" dirty="0">
                          <a:effectLst/>
                        </a:rPr>
                        <a:t>Totale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1" dirty="0">
                          <a:effectLst/>
                        </a:rPr>
                        <a:t>Stranieri</a:t>
                      </a:r>
                      <a:endParaRPr lang="it-IT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1" dirty="0">
                          <a:effectLst/>
                        </a:rPr>
                        <a:t>Italiani    </a:t>
                      </a:r>
                      <a:endParaRPr lang="it-IT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 err="1">
                          <a:effectLst/>
                        </a:rPr>
                        <a:t>N.c</a:t>
                      </a:r>
                      <a:r>
                        <a:rPr lang="it-IT" sz="1100" b="1" dirty="0">
                          <a:effectLst/>
                        </a:rPr>
                        <a:t>.                 Totale (totale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                        stranieri +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                        italiani  + n. c.</a:t>
                      </a:r>
                      <a:endParaRPr lang="it-IT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419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1" dirty="0">
                          <a:effectLst/>
                        </a:rPr>
                        <a:t>Registrate </a:t>
                      </a:r>
                      <a:endParaRPr lang="it-IT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</a:rPr>
                        <a:t>1.795 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</a:rPr>
                        <a:t>76.480 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</a:rPr>
                        <a:t>78.275 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</a:rPr>
                        <a:t>67.023 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</a:rPr>
                        <a:t>395 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1" dirty="0">
                          <a:effectLst/>
                        </a:rPr>
                        <a:t>145.693 </a:t>
                      </a:r>
                      <a:endParaRPr lang="it-IT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19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1" dirty="0">
                          <a:effectLst/>
                        </a:rPr>
                        <a:t>Attive </a:t>
                      </a:r>
                      <a:endParaRPr lang="it-IT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</a:rPr>
                        <a:t>1.748 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</a:rPr>
                        <a:t>75.797 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</a:rPr>
                        <a:t>77.545 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</a:rPr>
                        <a:t>65.140 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</a:rPr>
                        <a:t>279 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1" dirty="0">
                          <a:effectLst/>
                        </a:rPr>
                        <a:t>142.964 </a:t>
                      </a:r>
                      <a:endParaRPr lang="it-IT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19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1" dirty="0">
                          <a:effectLst/>
                        </a:rPr>
                        <a:t>Iscrizioni </a:t>
                      </a:r>
                      <a:endParaRPr lang="it-IT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</a:rPr>
                        <a:t>     49 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</a:rPr>
                        <a:t>  2.202 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</a:rPr>
                        <a:t>   2.251 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</a:rPr>
                        <a:t>  1.395 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</a:rPr>
                        <a:t>    2 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1" dirty="0">
                          <a:effectLst/>
                        </a:rPr>
                        <a:t>    3.648 </a:t>
                      </a:r>
                      <a:endParaRPr lang="it-IT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19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1" dirty="0">
                          <a:effectLst/>
                        </a:rPr>
                        <a:t>Cessazioni </a:t>
                      </a:r>
                      <a:endParaRPr lang="it-IT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</a:rPr>
                        <a:t>   177 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dirty="0">
                          <a:effectLst/>
                        </a:rPr>
                        <a:t>  7.446 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</a:rPr>
                        <a:t>   7.623 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</a:rPr>
                        <a:t>  5.700 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/>
                        </a:rPr>
                        <a:t>294 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1" dirty="0">
                          <a:effectLst/>
                        </a:rPr>
                        <a:t>  13.617 </a:t>
                      </a:r>
                      <a:endParaRPr lang="it-IT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2038350"/>
          <a:chOff x="914400" y="1028700"/>
          <a:chExt cx="8229600" cy="2038350"/>
        </a:xfrm>
      </p:grpSpPr>
      <p:sp>
        <p:nvSpPr>
          <p:cNvPr id="2" name="CasellaDiTesto 1"/>
          <p:cNvSpPr txBox="1"/>
          <p:nvPr/>
        </p:nvSpPr>
        <p:spPr>
          <a:xfrm>
            <a:off x="914400" y="1028700"/>
            <a:ext cx="7315200" cy="523220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Referenze</a:t>
            </a:r>
            <a:endParaRPr lang="en-US" sz="2800" b="1" u="none" strike="noStrike" cap="none" spc="0" dirty="0">
              <a:solidFill>
                <a:srgbClr val="5A9E91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914400" y="1543050"/>
            <a:ext cx="7315200" cy="1421928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l" rtl="0" fontAlgn="base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3F4F">
                  <a:alpha val="100000"/>
                </a:srgbClr>
              </a:buClr>
              <a:buFont typeface="Calibri"/>
              <a:buChar char="-"/>
            </a:pPr>
            <a:r>
              <a:rPr lang="en-US" sz="1400" b="1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400" b="1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Osservatorio</a:t>
            </a:r>
            <a:r>
              <a:rPr lang="en-US" sz="2400" b="1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400" b="1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Nazionale</a:t>
            </a:r>
            <a:r>
              <a:rPr lang="en-US" sz="2400" b="1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del </a:t>
            </a:r>
            <a:r>
              <a:rPr lang="en-US" sz="2400" b="1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Commercio</a:t>
            </a:r>
            <a:r>
              <a:rPr lang="en-US" sz="2400" b="1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in Italia.</a:t>
            </a:r>
          </a:p>
          <a:p>
            <a:pPr marL="0" marR="0" lvl="0" indent="0" algn="l" rtl="0" fontAlgn="base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3F4F">
                  <a:alpha val="100000"/>
                </a:srgbClr>
              </a:buClr>
              <a:buFont typeface="Calibri"/>
              <a:buChar char="-"/>
            </a:pPr>
            <a:r>
              <a:rPr lang="en-US" sz="2400" b="1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400" b="1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Dati</a:t>
            </a:r>
            <a:r>
              <a:rPr lang="en-US" sz="2400" b="1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400" b="1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Regionali</a:t>
            </a:r>
            <a:r>
              <a:rPr lang="en-US" sz="2400" b="1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400" b="1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sul</a:t>
            </a:r>
            <a:r>
              <a:rPr lang="en-US" sz="2400" b="1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400" b="1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Commercio</a:t>
            </a:r>
            <a:r>
              <a:rPr lang="en-US" sz="2400" b="1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400" b="1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Ambulante</a:t>
            </a:r>
            <a:r>
              <a:rPr lang="en-US" sz="2400" b="1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.</a:t>
            </a:r>
          </a:p>
          <a:p>
            <a:pPr marL="0" marR="0" lvl="0" indent="0" algn="l" rtl="0" fontAlgn="base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3F4F">
                  <a:alpha val="100000"/>
                </a:srgbClr>
              </a:buClr>
              <a:buFont typeface="Calibri"/>
              <a:buChar char="-"/>
            </a:pPr>
            <a:r>
              <a:rPr lang="en-US" sz="2400" b="1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400" b="1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Camera di </a:t>
            </a:r>
            <a:r>
              <a:rPr lang="en-US" sz="2400" b="1" dirty="0" err="1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Commercio</a:t>
            </a:r>
            <a:r>
              <a:rPr lang="en-US" sz="2400" b="1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 di Modena</a:t>
            </a:r>
            <a:endParaRPr lang="en-US" sz="2400" b="1" u="none" strike="noStrike" cap="none" spc="0" dirty="0">
              <a:solidFill>
                <a:srgbClr val="003F4F">
                  <a:alpha val="100000"/>
                </a:srgbClr>
              </a:solidFill>
              <a:latin typeface="Calibri"/>
            </a:endParaRPr>
          </a:p>
        </p:txBody>
      </p:sp>
      <p:pic>
        <p:nvPicPr>
          <p:cNvPr id="4" name="Immagine 3" descr="logo confesercent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867894"/>
            <a:ext cx="2457450" cy="9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828800" y="1028700"/>
          <a:ext cx="7315200" cy="3581400"/>
          <a:chOff x="1828800" y="1028700"/>
          <a:chExt cx="7315200" cy="3581400"/>
        </a:xfrm>
      </p:grpSpPr>
      <p:sp>
        <p:nvSpPr>
          <p:cNvPr id="2" name="CasellaDiTesto 1"/>
          <p:cNvSpPr txBox="1"/>
          <p:nvPr/>
        </p:nvSpPr>
        <p:spPr>
          <a:xfrm>
            <a:off x="1828800" y="1028700"/>
            <a:ext cx="5486400" cy="1015663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ctr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6000" b="1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Grazie</a:t>
            </a:r>
            <a:r>
              <a:rPr lang="en-US" sz="6000" b="1" u="none" strike="noStrike" cap="none" spc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!</a:t>
            </a:r>
            <a:endParaRPr lang="en-US" sz="6000" b="1" u="none" strike="noStrike" cap="none" spc="0" dirty="0">
              <a:solidFill>
                <a:srgbClr val="003F4F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828800" y="2057400"/>
            <a:ext cx="5486400" cy="1323439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ctr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poggi@confesercentimodena.it</a:t>
            </a:r>
            <a:endParaRPr lang="en-US" sz="2000" b="1" u="none" strike="noStrike" cap="none" spc="0" dirty="0">
              <a:solidFill>
                <a:srgbClr val="5A9E91">
                  <a:alpha val="100000"/>
                </a:srgbClr>
              </a:solidFill>
              <a:latin typeface="Calibri"/>
            </a:endParaRPr>
          </a:p>
          <a:p>
            <a:pPr marL="0" marR="0" lvl="0" indent="0" algn="ctr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u="none" strike="noStrike" cap="none" spc="0" dirty="0">
                <a:solidFill>
                  <a:srgbClr val="5A9E91">
                    <a:alpha val="100000"/>
                  </a:srgbClr>
                </a:solidFill>
                <a:latin typeface="Calibri"/>
              </a:rPr>
              <a:t>
</a:t>
            </a:r>
            <a:r>
              <a:rPr lang="en-US" sz="2000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www.confesercentimodena.it</a:t>
            </a:r>
            <a:r>
              <a:rPr lang="en-US" sz="2000" u="none" strike="noStrike" cap="none" spc="0" dirty="0">
                <a:solidFill>
                  <a:srgbClr val="5A9E91">
                    <a:alpha val="100000"/>
                  </a:srgbClr>
                </a:solidFill>
                <a:latin typeface="Calibri"/>
              </a:rPr>
              <a:t>
</a:t>
            </a:r>
          </a:p>
        </p:txBody>
      </p:sp>
      <p:pic>
        <p:nvPicPr>
          <p:cNvPr id="4" name="Immagine 3" descr="logo confesercent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267" y="3075806"/>
            <a:ext cx="245745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0717" y="2115460"/>
            <a:ext cx="1225402" cy="127841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FFFFFF"/>
      </a:dk2>
      <a:lt2>
        <a:srgbClr val="FFFFFF"/>
      </a:lt2>
      <a:accent1>
        <a:srgbClr val="F49394"/>
      </a:accent1>
      <a:accent2>
        <a:srgbClr val="F55B6A"/>
      </a:accent2>
      <a:accent3>
        <a:srgbClr val="9BA0C4"/>
      </a:accent3>
      <a:accent4>
        <a:srgbClr val="003F4F"/>
      </a:accent4>
      <a:accent5>
        <a:srgbClr val="9DD7CE"/>
      </a:accent5>
      <a:accent6>
        <a:srgbClr val="5A9E91"/>
      </a:accent6>
      <a:hlink>
        <a:srgbClr val="003F4F"/>
      </a:hlink>
      <a:folHlink>
        <a:srgbClr val="0097A7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267</Words>
  <Application>Microsoft Office PowerPoint</Application>
  <PresentationFormat>Presentazione su schermo (16:9)</PresentationFormat>
  <Paragraphs>72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5" baseType="lpstr">
      <vt:lpstr>Arial</vt:lpstr>
      <vt:lpstr>Calibri</vt:lpstr>
      <vt:lpstr>Franklin Gothic Medium Cond</vt:lpstr>
      <vt:lpstr>Times New Roman</vt:lpstr>
      <vt:lpstr>Theme68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/>
  <dc:creator>Unknown Creator</dc:creator>
  <cp:keywords/>
  <dc:description/>
  <cp:lastModifiedBy>ufficiostampa ufficiostampa</cp:lastModifiedBy>
  <cp:revision>23</cp:revision>
  <cp:lastPrinted>2025-06-13T09:33:24Z</cp:lastPrinted>
  <dcterms:created xsi:type="dcterms:W3CDTF">2025-05-23T09:35:21Z</dcterms:created>
  <dcterms:modified xsi:type="dcterms:W3CDTF">2025-07-22T09:47:30Z</dcterms:modified>
  <cp:category/>
  <cp:contentStatus/>
</cp:coreProperties>
</file>